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492240"/>
            <a:ext cx="11155680" cy="18288"/>
          </a:xfrm>
          <a:prstGeom prst="rect">
            <a:avLst/>
          </a:prstGeom>
          <a:solidFill>
            <a:srgbClr val="DDE8F8"/>
          </a:solidFill>
          <a:ln w="12700">
            <a:solidFill>
              <a:srgbClr val="DDE8F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6583680"/>
            <a:ext cx="2926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b="1" spc="90" kern="0" dirty="0">
                <a:solidFill>
                  <a:srgbClr val="607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SRA SECRETARIAL OS</a:t>
            </a:r>
            <a:endParaRPr lang="en-US" sz="680" dirty="0"/>
          </a:p>
        </p:txBody>
      </p:sp>
      <p:sp>
        <p:nvSpPr>
          <p:cNvPr id="4" name="Text 2"/>
          <p:cNvSpPr/>
          <p:nvPr/>
        </p:nvSpPr>
        <p:spPr>
          <a:xfrm>
            <a:off x="9646920" y="6583680"/>
            <a:ext cx="1965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b="1" spc="60" kern="0" dirty="0">
                <a:solidFill>
                  <a:srgbClr val="607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NEXTICA TECHNOLOGY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B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ser\Documents\Codex\2026-09-10\how-you-can-use-my-laptop\work\current-app\website\public\presentation\assets\compliance-hero.png">    </p:cNvPr>
          <p:cNvPicPr>
            <a:picLocks noChangeAspect="1"/>
          </p:cNvPicPr>
          <p:nvPr/>
        </p:nvPicPr>
        <p:blipFill>
          <a:blip r:embed="rId1">
            <a:alphaModFix amt="92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040880" cy="6858000"/>
          </a:xfrm>
          <a:prstGeom prst="rect">
            <a:avLst/>
          </a:prstGeom>
          <a:solidFill>
            <a:srgbClr val="071B3B">
              <a:alpha val="97000"/>
            </a:srgbClr>
          </a:solidFill>
          <a:ln w="12700">
            <a:solidFill>
              <a:srgbClr val="071B3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58368" y="594360"/>
            <a:ext cx="5852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SRA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1335024" y="704088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90" kern="0" dirty="0">
                <a:solidFill>
                  <a:srgbClr val="A8C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SECRETARIAL OS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685800" y="1508760"/>
            <a:ext cx="54406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Company Secretarial</a:t>
            </a:r>
            <a:endParaRPr lang="en-US" sz="3700" dirty="0"/>
          </a:p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work, connected.</a:t>
            </a:r>
            <a:endParaRPr lang="en-US" sz="3700" dirty="0"/>
          </a:p>
        </p:txBody>
      </p:sp>
      <p:sp>
        <p:nvSpPr>
          <p:cNvPr id="7" name="Text 4"/>
          <p:cNvSpPr/>
          <p:nvPr/>
        </p:nvSpPr>
        <p:spPr>
          <a:xfrm>
            <a:off x="713232" y="3246120"/>
            <a:ext cx="48006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D7E6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professional workspace for Company Secretaries, CS firms and compliance teams managing meetings, records, documents and ROC/MCA work.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13232" y="4773168"/>
            <a:ext cx="2267712" cy="310896"/>
          </a:xfrm>
          <a:prstGeom prst="roundRect">
            <a:avLst>
              <a:gd name="adj" fmla="val 23529"/>
            </a:avLst>
          </a:prstGeom>
          <a:solidFill>
            <a:srgbClr val="EDF4FF"/>
          </a:solidFill>
          <a:ln w="12700">
            <a:solidFill>
              <a:srgbClr val="EDF4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32104" y="4850892"/>
            <a:ext cx="20299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b="1" spc="30" kern="0" dirty="0">
                <a:solidFill>
                  <a:srgbClr val="145A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INDIAN COMPLIANCE WORKFLOWS</a:t>
            </a:r>
            <a:endParaRPr lang="en-US" sz="740" dirty="0"/>
          </a:p>
        </p:txBody>
      </p:sp>
      <p:sp>
        <p:nvSpPr>
          <p:cNvPr id="10" name="Shape 7"/>
          <p:cNvSpPr/>
          <p:nvPr/>
        </p:nvSpPr>
        <p:spPr>
          <a:xfrm>
            <a:off x="3154680" y="4773168"/>
            <a:ext cx="2487168" cy="310896"/>
          </a:xfrm>
          <a:prstGeom prst="roundRect">
            <a:avLst>
              <a:gd name="adj" fmla="val 23529"/>
            </a:avLst>
          </a:prstGeom>
          <a:solidFill>
            <a:srgbClr val="EDF4FF"/>
          </a:solidFill>
          <a:ln w="12700">
            <a:solidFill>
              <a:srgbClr val="EDF4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73552" y="4850892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b="1" spc="30" kern="0" dirty="0">
                <a:solidFill>
                  <a:srgbClr val="145A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PROFESSIONAL OUTPUTS</a:t>
            </a:r>
            <a:endParaRPr lang="en-US" sz="740" dirty="0"/>
          </a:p>
        </p:txBody>
      </p:sp>
      <p:sp>
        <p:nvSpPr>
          <p:cNvPr id="12" name="Text 9"/>
          <p:cNvSpPr/>
          <p:nvPr/>
        </p:nvSpPr>
        <p:spPr>
          <a:xfrm>
            <a:off x="713232" y="59710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A8C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Sales presentation  |  Nextica Technology</a:t>
            </a:r>
            <a:endParaRPr lang="en-US" sz="8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21792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work deserves one connected system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3075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Secretarial work often moves between files, registers, deadlines and conversations.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65376"/>
            <a:ext cx="10241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58368" y="22860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slows down the practice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13232" y="285292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788920"/>
            <a:ext cx="4645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Repeated entry of the same company data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13232" y="353872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3474720"/>
            <a:ext cx="4645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Meeting papers and follow-up held in separate places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13232" y="422452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4160520"/>
            <a:ext cx="4645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Records that are difficult to review at the right time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6400800" y="2587752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55E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SRA Secretarial OS brings the related work together around the company.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6400800" y="3867912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result is a clearer working flow for professional teams, while the final review remains with the person responsible for the work.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B9CE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207008" y="2057400"/>
            <a:ext cx="9966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company information once. Use it across the work that follows.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234440" y="3337560"/>
            <a:ext cx="4023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operating system for secretarial work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34440" y="3730752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 data, meetings, resolutions, records and working documents remain connected to the same company workspace.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1234440" y="4983480"/>
            <a:ext cx="1325880" cy="310896"/>
          </a:xfrm>
          <a:prstGeom prst="roundRect">
            <a:avLst>
              <a:gd name="adj" fmla="val 23529"/>
            </a:avLst>
          </a:prstGeom>
          <a:solidFill>
            <a:srgbClr val="EDF4FF"/>
          </a:solidFill>
          <a:ln w="12700">
            <a:solidFill>
              <a:srgbClr val="EDF4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53312" y="5061204"/>
            <a:ext cx="10881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b="1" spc="30" kern="0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 DATA</a:t>
            </a:r>
            <a:endParaRPr lang="en-US" sz="740" dirty="0"/>
          </a:p>
        </p:txBody>
      </p:sp>
      <p:sp>
        <p:nvSpPr>
          <p:cNvPr id="9" name="Shape 7"/>
          <p:cNvSpPr/>
          <p:nvPr/>
        </p:nvSpPr>
        <p:spPr>
          <a:xfrm>
            <a:off x="2743200" y="4983480"/>
            <a:ext cx="1097280" cy="310896"/>
          </a:xfrm>
          <a:prstGeom prst="roundRect">
            <a:avLst>
              <a:gd name="adj" fmla="val 23529"/>
            </a:avLst>
          </a:prstGeom>
          <a:solidFill>
            <a:srgbClr val="EDF4FF"/>
          </a:solidFill>
          <a:ln w="12700">
            <a:solidFill>
              <a:srgbClr val="EDF4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62072" y="5061204"/>
            <a:ext cx="8595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b="1" spc="30" kern="0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MEETINGS</a:t>
            </a:r>
            <a:endParaRPr lang="en-US" sz="740" dirty="0"/>
          </a:p>
        </p:txBody>
      </p:sp>
      <p:sp>
        <p:nvSpPr>
          <p:cNvPr id="11" name="Shape 9"/>
          <p:cNvSpPr/>
          <p:nvPr/>
        </p:nvSpPr>
        <p:spPr>
          <a:xfrm>
            <a:off x="4023360" y="4983480"/>
            <a:ext cx="1298448" cy="310896"/>
          </a:xfrm>
          <a:prstGeom prst="roundRect">
            <a:avLst>
              <a:gd name="adj" fmla="val 23529"/>
            </a:avLst>
          </a:prstGeom>
          <a:solidFill>
            <a:srgbClr val="EDF4FF"/>
          </a:solidFill>
          <a:ln w="12700">
            <a:solidFill>
              <a:srgbClr val="EDF4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42232" y="5061204"/>
            <a:ext cx="10607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b="1" spc="30" kern="0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DOCUMENTS</a:t>
            </a:r>
            <a:endParaRPr lang="en-US" sz="740" dirty="0"/>
          </a:p>
        </p:txBody>
      </p:sp>
      <p:sp>
        <p:nvSpPr>
          <p:cNvPr id="13" name="Shape 11"/>
          <p:cNvSpPr/>
          <p:nvPr/>
        </p:nvSpPr>
        <p:spPr>
          <a:xfrm>
            <a:off x="5504688" y="4983480"/>
            <a:ext cx="1051560" cy="310896"/>
          </a:xfrm>
          <a:prstGeom prst="roundRect">
            <a:avLst>
              <a:gd name="adj" fmla="val 23529"/>
            </a:avLst>
          </a:prstGeom>
          <a:solidFill>
            <a:srgbClr val="EDF4FF"/>
          </a:solidFill>
          <a:ln w="12700">
            <a:solidFill>
              <a:srgbClr val="EDF4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623560" y="5061204"/>
            <a:ext cx="8138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b="1" spc="30" kern="0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RECORDS</a:t>
            </a:r>
            <a:endParaRPr lang="en-US" sz="7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21792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company setup to final papers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3075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company workspace supports the work that follows.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65376"/>
            <a:ext cx="10241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85800" y="242316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8346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Set up the company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85800" y="3520440"/>
            <a:ext cx="2240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 the reusable master information.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71800" y="3054096"/>
            <a:ext cx="475488" cy="0"/>
          </a:xfrm>
          <a:prstGeom prst="line">
            <a:avLst/>
          </a:prstGeom>
          <a:noFill/>
          <a:ln w="16510">
            <a:solidFill>
              <a:srgbClr val="B8CD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83864" y="242316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483864" y="28346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the workflow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483864" y="3520440"/>
            <a:ext cx="2240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the meeting, action or compliance work.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769864" y="3054096"/>
            <a:ext cx="475488" cy="0"/>
          </a:xfrm>
          <a:prstGeom prst="line">
            <a:avLst/>
          </a:prstGeom>
          <a:noFill/>
          <a:ln w="16510">
            <a:solidFill>
              <a:srgbClr val="B8CD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42316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281928" y="28346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Prepare the draft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281928" y="3520440"/>
            <a:ext cx="2240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connected information in professional drafts.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567928" y="3054096"/>
            <a:ext cx="475488" cy="0"/>
          </a:xfrm>
          <a:prstGeom prst="line">
            <a:avLst/>
          </a:prstGeom>
          <a:noFill/>
          <a:ln w="16510">
            <a:solidFill>
              <a:srgbClr val="B8CD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079992" y="242316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079992" y="28346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Review and complete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079992" y="3520440"/>
            <a:ext cx="2240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records and follow-up in the same workspace.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21792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Board Meetings stay in one flow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3075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 core meeting documents and follow-up close to the company record.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65376"/>
            <a:ext cx="10241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26060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Notice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3246120" y="26060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Agenda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669280" y="26060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Resolutions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092440" y="26060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Minutes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3291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the meeting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267712" y="2779776"/>
            <a:ext cx="5669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46120" y="3291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relevant business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90872" y="2779776"/>
            <a:ext cx="5669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669280" y="3291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working drafts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114032" y="2779776"/>
            <a:ext cx="5669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92440" y="3291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outcome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822960" y="4709160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professional can follow the transaction from the meeting purpose to the documents and record that come after it.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21792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Documents stay ready for professional review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3075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platform supports drafts that professionals can edit, check and finalise.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65376"/>
            <a:ext cx="10241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85800" y="2304288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Professional judgement remains central.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713232" y="321868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3154680"/>
            <a:ext cx="5056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working drafts from connected company data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13232" y="382828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3764280"/>
            <a:ext cx="5056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documents with or without the company letterhead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13232" y="443788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4373880"/>
            <a:ext cx="5056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Word and PDF-ready outputs for review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92240" y="2880360"/>
            <a:ext cx="4114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5E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Faster preparation. Clearer review. Better continuity across the company file.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92240" y="4224528"/>
            <a:ext cx="4160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SRA Secretarial OS helps reduce repetitive preparation while leaving final wording, approval and filing decisions with the professional.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21792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Compliance work stays visible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3075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recurring work and dated responsibilities connected to the relevant company.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65376"/>
            <a:ext cx="10241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13232" y="2331720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Annual work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063240" y="2331720"/>
            <a:ext cx="6629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AGM, annual records and recurring activities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13232" y="2852928"/>
            <a:ext cx="9738360" cy="0"/>
          </a:xfrm>
          <a:prstGeom prst="line">
            <a:avLst/>
          </a:prstGeom>
          <a:noFill/>
          <a:ln w="12700">
            <a:solidFill>
              <a:srgbClr val="DCE6F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3232" y="335584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Compliance calendar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063240" y="3355848"/>
            <a:ext cx="6629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 what requires attention in the selected period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13232" y="3877056"/>
            <a:ext cx="9738360" cy="0"/>
          </a:xfrm>
          <a:prstGeom prst="line">
            <a:avLst/>
          </a:prstGeom>
          <a:noFill/>
          <a:ln w="12700">
            <a:solidFill>
              <a:srgbClr val="DCE6F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437997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Company records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063240" y="4379976"/>
            <a:ext cx="6629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relevant registers and working data together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13232" y="4901184"/>
            <a:ext cx="9738360" cy="0"/>
          </a:xfrm>
          <a:prstGeom prst="line">
            <a:avLst/>
          </a:prstGeom>
          <a:noFill/>
          <a:ln w="12700">
            <a:solidFill>
              <a:srgbClr val="DCE6F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5486400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 specific context makes review and follow-up easier.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21792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Built around the work CS teams handle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3075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platform gives every work area a connected place in the company workspace.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65376"/>
            <a:ext cx="10241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Directors, KMP and auditors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770632"/>
            <a:ext cx="4297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Related data, working documents and follow-up remain connected to the company file.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080760" y="23317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Share capital and corporate actions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080760" y="2770632"/>
            <a:ext cx="4297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Related data, working documents and follow-up remain connected to the company file.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85800" y="38404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Statutory registers and company records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5800" y="4279392"/>
            <a:ext cx="4297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Related data, working documents and follow-up remain connected to the company file.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080760" y="38404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Annual compliance and AGM work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080760" y="4279392"/>
            <a:ext cx="4297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Related data, working documents and follow-up remain connected to the company file.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85800" y="5596128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workflow that fits the task. Keep the company context available throughout.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B9CE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207008" y="2057400"/>
            <a:ext cx="9966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company workspace that remains useful after the meeting ends.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234440" y="3337560"/>
            <a:ext cx="4023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Designed for continuity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34440" y="3730752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Records, documents and actions remain easier to trace because they are associated with the company and relevant workflow.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21792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 and access deserve professional care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3075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each company its own workspace and keep access under control.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65376"/>
            <a:ext cx="10241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713232" y="262432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2560320"/>
            <a:ext cx="48737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Company-wise workspaces support organised recordkeeping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13232" y="329488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3230880"/>
            <a:ext cx="48737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user access supports responsible use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13232" y="3965448"/>
            <a:ext cx="109728" cy="109728"/>
          </a:xfrm>
          <a:prstGeom prst="ellipse">
            <a:avLst/>
          </a:prstGeom>
          <a:solidFill>
            <a:srgbClr val="155EEF"/>
          </a:solidFill>
          <a:ln w="12700">
            <a:solidFill>
              <a:srgbClr val="155E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3901440"/>
            <a:ext cx="48737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324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Backup and recovery planning supports continuity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00800" y="2560320"/>
            <a:ext cx="4343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platform for professional work needs clear control over information, access and review.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6400800" y="4160520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SRA Secretarial OS is built with professional review and responsible data handling in mind.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21792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clearer way to evaluate the platform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3075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guided demo keeps the discussion focused on the workflows that matter to your practice.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65376"/>
            <a:ext cx="1024128" cy="0"/>
          </a:xfrm>
          <a:prstGeom prst="line">
            <a:avLst/>
          </a:prstGeom>
          <a:noFill/>
          <a:ln w="25400">
            <a:solidFill>
              <a:srgbClr val="155E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83112" y="32918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190B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9808" y="24871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E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49808" y="29992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See the product journey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49808" y="350215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 the PPT and platform overview.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361688" y="24871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E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361688" y="29992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Discuss your workflow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61688" y="350215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 on meetings, documents, records or compliance work.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973568" y="24871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E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973568" y="29992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324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 the next step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73568" y="350215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right access and onboarding path.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49808" y="534924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5E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Book a demo focused on the work your firm handles most often.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680">
                <a:solidFill>
                  <a:srgbClr val="60708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1B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user\Documents\Codex\2026-09-10\how-you-can-use-my-laptop\work\current-app\website\public\presentation\assets\compliance-hero.png">    </p:cNvPr>
          <p:cNvPicPr>
            <a:picLocks noChangeAspect="1"/>
          </p:cNvPicPr>
          <p:nvPr/>
        </p:nvPicPr>
        <p:blipFill>
          <a:blip r:embed="rId1">
            <a:alphaModFix amt="82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3B">
              <a:alpha val="84000"/>
            </a:srgbClr>
          </a:solidFill>
          <a:ln w="12700">
            <a:solidFill>
              <a:srgbClr val="071B3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658368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A8C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SRA SECRETARIAL OS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85800" y="1481328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See the workflow.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Discuss your practice.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 the next step.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713232" y="3675888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D7E6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Book a guided demo of SRA Secretarial OS for your firm or compliance team.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13232" y="49103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srasecretarialos.com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13232" y="537667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A8C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Presented by Nextica Technology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Nextica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SRA Secretarial OS</dc:title>
  <dc:subject>SRA Secretarial OS sales presentation</dc:subject>
  <dc:creator>SRA Secretarial OS</dc:creator>
  <cp:lastModifiedBy>SRA Secretarial OS</cp:lastModifiedBy>
  <cp:revision>1</cp:revision>
  <dcterms:created xsi:type="dcterms:W3CDTF">2026-09-14T18:09:33Z</dcterms:created>
  <dcterms:modified xsi:type="dcterms:W3CDTF">2026-09-14T18:09:33Z</dcterms:modified>
</cp:coreProperties>
</file>